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71" r:id="rId7"/>
    <p:sldId id="266" r:id="rId8"/>
    <p:sldId id="273" r:id="rId9"/>
    <p:sldId id="274" r:id="rId10"/>
    <p:sldId id="272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7" r:id="rId23"/>
    <p:sldId id="286" r:id="rId24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21" userDrawn="1">
          <p15:clr>
            <a:srgbClr val="A4A3A4"/>
          </p15:clr>
        </p15:guide>
        <p15:guide id="2" pos="107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42D0B"/>
    <a:srgbClr val="76280B"/>
    <a:srgbClr val="F6BF73"/>
    <a:srgbClr val="F9D4A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25E5076-3810-47DD-B79F-674D7AD40C0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1678" autoAdjust="0"/>
  </p:normalViewPr>
  <p:slideViewPr>
    <p:cSldViewPr snapToGrid="0">
      <p:cViewPr varScale="1">
        <p:scale>
          <a:sx n="111" d="100"/>
          <a:sy n="111" d="100"/>
        </p:scale>
        <p:origin x="456" y="114"/>
      </p:cViewPr>
      <p:guideLst>
        <p:guide orient="horz" pos="1321"/>
        <p:guide pos="107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5" d="100"/>
          <a:sy n="75" d="100"/>
        </p:scale>
        <p:origin x="405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9E09D6-AD2B-4EA2-983B-CF3D9FA19257}" type="datetimeFigureOut">
              <a:rPr lang="es-ES" smtClean="0"/>
              <a:t>05/12/2022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E8D937-A791-4A1B-9FE7-309CD98BDED2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913031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6.png>
</file>

<file path=ppt/media/image17.png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677F1D-06C5-4D5B-AE0F-034A8D48021B}" type="datetime1">
              <a:rPr lang="es-ES" smtClean="0"/>
              <a:pPr/>
              <a:t>05/12/2022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D79418-37EB-4378-AD22-89DBB000B0DA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64642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41543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615556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89584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988581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490532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494148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959562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11472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60008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94115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15009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b="1" dirty="0"/>
              <a:t>Notas para el moderador: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¿Cuál es su propósito al compartir esta reflexión?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 el final de un proyecto o unidad? 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¿Está compartiendo esta reflexión como realización de un objetivo de aprendizaje que estableció para si mismo? 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 el final de un curso?  </a:t>
            </a:r>
          </a:p>
          <a:p>
            <a:pPr rtl="0"/>
            <a:endParaRPr lang="es-ES" baseline="0" dirty="0"/>
          </a:p>
          <a:p>
            <a:pPr rtl="0"/>
            <a:r>
              <a:rPr lang="es-ES" dirty="0"/>
              <a:t>Indique el propósito de su reflexión o incluso el propósito de la experiencia de aprendizaje o el objetivo de aprendizaje.  Sea claro y específico al indicar su propósito.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447345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78375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b="1" dirty="0"/>
              <a:t>Notas para el moderador: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¿Cuál es su propósito al compartir esta reflexión?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 el final de un proyecto o unidad? 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¿Está compartiendo esta reflexión como realización de un objetivo de aprendizaje que estableció para si mismo?  </a:t>
            </a:r>
          </a:p>
          <a:p>
            <a:pPr rtl="0"/>
            <a:r>
              <a:rPr lang="es-ES" i="1" dirty="0">
                <a:latin typeface="Segoe UI" panose="020B0502040204020203" pitchFamily="34" charset="0"/>
                <a:cs typeface="Segoe UI" panose="020B0502040204020203" pitchFamily="34" charset="0"/>
              </a:rPr>
              <a:t>¿Es el final de un curso?  </a:t>
            </a:r>
          </a:p>
          <a:p>
            <a:pPr rtl="0"/>
            <a:endParaRPr lang="es-ES" baseline="0" dirty="0"/>
          </a:p>
          <a:p>
            <a:pPr rtl="0"/>
            <a:r>
              <a:rPr lang="es-ES" dirty="0"/>
              <a:t>Indique el propósito de su reflexión o incluso el propósito de la experiencia de aprendizaje o el objetivo de aprendizaje.  Sea claro y específico al indicar su propósito.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03879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2591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00423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9438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125090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49738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b="1" dirty="0"/>
              <a:t>Notas para el moderador: 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 lo que ha aprendido con sus propias palabras en un lado.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Incluya información sobre el tema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También será útil incluir aquí más información sobre el tema.  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Cuente la historia de su experiencia de aprendizaje.  Igual que en cualquier historia, debe haber siempre un principio, una parte central y un final.</a:t>
            </a:r>
          </a:p>
          <a:p>
            <a:pPr rtl="0"/>
            <a:r>
              <a:rPr lang="es-ES" b="0" i="1" dirty="0">
                <a:latin typeface="Segoe UI" panose="020B0502040204020203" pitchFamily="34" charset="0"/>
                <a:cs typeface="Segoe UI" panose="020B0502040204020203" pitchFamily="34" charset="0"/>
              </a:rPr>
              <a:t>En la otra cara, puede agregar un gráfico que proporcione una prueba de lo que ha aprendido.</a:t>
            </a:r>
          </a:p>
          <a:p>
            <a:pPr rtl="0"/>
            <a:endParaRPr lang="es-ES" dirty="0"/>
          </a:p>
          <a:p>
            <a:pPr rtl="0"/>
            <a:r>
              <a:rPr lang="es-ES" dirty="0"/>
              <a:t>No dude en usar más de una diapositiva para reflexionar sobre el proceso.  También resulta útil agregar algunos vídeos sobre el proceso.</a:t>
            </a:r>
          </a:p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D79418-37EB-4378-AD22-89DBB000B0DA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70101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DD826893-9059-400D-A708-615823828BC9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525761"/>
            <a:chOff x="7232499" y="-159283"/>
            <a:chExt cx="4959501" cy="5525761"/>
          </a:xfrm>
          <a:solidFill>
            <a:srgbClr val="76280B">
              <a:alpha val="60000"/>
            </a:srgbClr>
          </a:solidFill>
        </p:grpSpPr>
        <p:pic>
          <p:nvPicPr>
            <p:cNvPr id="10" name="Gráfico 9" descr="Engranaje simple">
              <a:extLst>
                <a:ext uri="{FF2B5EF4-FFF2-40B4-BE49-F238E27FC236}">
                  <a16:creationId xmlns:a16="http://schemas.microsoft.com/office/drawing/2014/main" id="{4BD7AE3B-6321-488C-8378-B441F7AC62C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1" name="Gráfico 10" descr="Engranaje simple">
              <a:extLst>
                <a:ext uri="{FF2B5EF4-FFF2-40B4-BE49-F238E27FC236}">
                  <a16:creationId xmlns:a16="http://schemas.microsoft.com/office/drawing/2014/main" id="{52566813-48BF-44A8-9FBD-C9035FDE143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C9098912-FEFB-4951-B070-7ED0F1D4555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486478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7187CCFC-946C-4708-98C2-CC97857A51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sp>
        <p:nvSpPr>
          <p:cNvPr id="9" name="Rectángulo 8"/>
          <p:cNvSpPr/>
          <p:nvPr/>
        </p:nvSpPr>
        <p:spPr bwMode="ltGray">
          <a:xfrm>
            <a:off x="1704975" y="2598834"/>
            <a:ext cx="8782050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293" y="2742465"/>
            <a:ext cx="8494463" cy="1373070"/>
          </a:xfrm>
        </p:spPr>
        <p:txBody>
          <a:bodyPr rtlCol="0" anchor="b">
            <a:noAutofit/>
          </a:bodyPr>
          <a:lstStyle>
            <a:lvl1pPr algn="ctr">
              <a:defRPr sz="54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799" y="4394039"/>
            <a:ext cx="8493957" cy="11176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smtClean="0"/>
              <a:t>Haga clic para editar el estilo de subtítulo del patrón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112956" y="5936187"/>
            <a:ext cx="2743200" cy="365125"/>
          </a:xfrm>
        </p:spPr>
        <p:txBody>
          <a:bodyPr rtlCol="0"/>
          <a:lstStyle/>
          <a:p>
            <a:pPr rtl="0"/>
            <a:fld id="{CCAC9898-19F9-4AE2-BC7D-7733AAB5D6C7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1242296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10A59AF3-34E3-4F2D-B219-533C8164A410}"/>
              </a:ext>
            </a:extLst>
          </p:cNvPr>
          <p:cNvSpPr/>
          <p:nvPr userDrawn="1"/>
        </p:nvSpPr>
        <p:spPr>
          <a:xfrm>
            <a:off x="0" y="2590078"/>
            <a:ext cx="1602997" cy="1660332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3B98DDA9-3997-4600-985C-44C2CABD0BA3}"/>
              </a:ext>
            </a:extLst>
          </p:cNvPr>
          <p:cNvSpPr/>
          <p:nvPr userDrawn="1"/>
        </p:nvSpPr>
        <p:spPr>
          <a:xfrm>
            <a:off x="10606797" y="2590077"/>
            <a:ext cx="1602997" cy="1660331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803518" y="2750779"/>
            <a:ext cx="1171888" cy="1356442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88968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o 16">
            <a:extLst>
              <a:ext uri="{FF2B5EF4-FFF2-40B4-BE49-F238E27FC236}">
                <a16:creationId xmlns:a16="http://schemas.microsoft.com/office/drawing/2014/main" id="{9F6BBB30-80DB-4A1B-9DD3-A090C4EF2F33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8" name="Gráfico 17" descr="Engranaje simple">
              <a:extLst>
                <a:ext uri="{FF2B5EF4-FFF2-40B4-BE49-F238E27FC236}">
                  <a16:creationId xmlns:a16="http://schemas.microsoft.com/office/drawing/2014/main" id="{4FC3313D-A401-4847-ABED-CDF1803D06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62BA598A-71EC-4BD4-8924-8F16E990AF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0" name="Gráfico 19" descr="Engranaje simple">
              <a:extLst>
                <a:ext uri="{FF2B5EF4-FFF2-40B4-BE49-F238E27FC236}">
                  <a16:creationId xmlns:a16="http://schemas.microsoft.com/office/drawing/2014/main" id="{2086399E-589B-48EE-B396-961A783106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anaje simple">
              <a:extLst>
                <a:ext uri="{FF2B5EF4-FFF2-40B4-BE49-F238E27FC236}">
                  <a16:creationId xmlns:a16="http://schemas.microsoft.com/office/drawing/2014/main" id="{F2A039E4-F69C-4905-B047-6891B77F8C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-3554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329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438446" y="2336873"/>
            <a:ext cx="5608336" cy="3599313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432922" y="2336872"/>
            <a:ext cx="3790078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9303581" y="5936187"/>
            <a:ext cx="2743200" cy="365125"/>
          </a:xfrm>
        </p:spPr>
        <p:txBody>
          <a:bodyPr rtlCol="0"/>
          <a:lstStyle/>
          <a:p>
            <a:pPr rtl="0"/>
            <a:fld id="{816074A6-A6C7-4061-BD2B-4D937C891401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432921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40074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20702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o 16">
            <a:extLst>
              <a:ext uri="{FF2B5EF4-FFF2-40B4-BE49-F238E27FC236}">
                <a16:creationId xmlns:a16="http://schemas.microsoft.com/office/drawing/2014/main" id="{9F6BBB30-80DB-4A1B-9DD3-A090C4EF2F33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8" name="Gráfico 17" descr="Engranaje simple">
              <a:extLst>
                <a:ext uri="{FF2B5EF4-FFF2-40B4-BE49-F238E27FC236}">
                  <a16:creationId xmlns:a16="http://schemas.microsoft.com/office/drawing/2014/main" id="{4FC3313D-A401-4847-ABED-CDF1803D06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62BA598A-71EC-4BD4-8924-8F16E990AF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0" name="Gráfico 19" descr="Engranaje simple">
              <a:extLst>
                <a:ext uri="{FF2B5EF4-FFF2-40B4-BE49-F238E27FC236}">
                  <a16:creationId xmlns:a16="http://schemas.microsoft.com/office/drawing/2014/main" id="{2086399E-589B-48EE-B396-961A783106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anaje simple">
              <a:extLst>
                <a:ext uri="{FF2B5EF4-FFF2-40B4-BE49-F238E27FC236}">
                  <a16:creationId xmlns:a16="http://schemas.microsoft.com/office/drawing/2014/main" id="{F2A039E4-F69C-4905-B047-6891B77F8C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-3554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329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2432922" y="2336872"/>
            <a:ext cx="2620817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9303581" y="5936187"/>
            <a:ext cx="2743200" cy="365125"/>
          </a:xfrm>
        </p:spPr>
        <p:txBody>
          <a:bodyPr rtlCol="0"/>
          <a:lstStyle/>
          <a:p>
            <a:pPr rtl="0"/>
            <a:fld id="{465E95DC-3AD1-45CB-9A2D-DA7F0A119F27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432921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40074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6" name="Marcador de posición de imagen 2">
            <a:extLst>
              <a:ext uri="{FF2B5EF4-FFF2-40B4-BE49-F238E27FC236}">
                <a16:creationId xmlns:a16="http://schemas.microsoft.com/office/drawing/2014/main" id="{5E59F855-D2A7-4662-804E-17B59CD1A4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13022" y="2327474"/>
            <a:ext cx="6833757" cy="3608712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75739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1090482"/>
          </a:xfrm>
        </p:spPr>
        <p:txBody>
          <a:bodyPr rtlCol="0" anchor="ctr" anchorCtr="0">
            <a:normAutofit/>
          </a:bodyPr>
          <a:lstStyle>
            <a:lvl1pPr>
              <a:defRPr sz="24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6E5772-A878-4BEC-B480-C8A8B58445B8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3" name="Marcador de posición de SmartArt 12">
            <a:extLst>
              <a:ext uri="{FF2B5EF4-FFF2-40B4-BE49-F238E27FC236}">
                <a16:creationId xmlns:a16="http://schemas.microsoft.com/office/drawing/2014/main" id="{DBD7FBFD-679C-4A5B-A176-220004B60453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>
          <a:xfrm>
            <a:off x="680321" y="386862"/>
            <a:ext cx="9614617" cy="3867638"/>
          </a:xfrm>
        </p:spPr>
        <p:txBody>
          <a:bodyPr rtlCol="0"/>
          <a:lstStyle/>
          <a:p>
            <a:pPr rtl="0"/>
            <a:r>
              <a:rPr lang="es-ES" noProof="0" smtClean="0"/>
              <a:t>Haga clic en el icono para agregar un elemento gráfico SmartArt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259966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22B243BA-55F2-42F1-B294-0EB708FCD888}"/>
              </a:ext>
            </a:extLst>
          </p:cNvPr>
          <p:cNvGrpSpPr/>
          <p:nvPr userDrawn="1"/>
        </p:nvGrpSpPr>
        <p:grpSpPr>
          <a:xfrm rot="10800000">
            <a:off x="108452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46408269-63CF-4017-AC0D-C35B044D307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7A3695B4-ADE3-45A9-8119-67D5F83A8C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6B8F0030-0551-4558-8533-64D2E4838D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59607E3E-29E0-44E4-899A-0955FA4D367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AD4251FC-462A-4B83-9F84-2358E52E31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F8CC0B-C2C3-4546-9B0B-DD4DE162BEBB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140067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>
            <a:extLst>
              <a:ext uri="{FF2B5EF4-FFF2-40B4-BE49-F238E27FC236}">
                <a16:creationId xmlns:a16="http://schemas.microsoft.com/office/drawing/2014/main" id="{D7FCAB52-C8F0-4659-9B95-C792632631CE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5E98770F-9E46-4F69-9A76-F671813AF57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20" name="Gráfico 19" descr="Engranaje simple">
              <a:extLst>
                <a:ext uri="{FF2B5EF4-FFF2-40B4-BE49-F238E27FC236}">
                  <a16:creationId xmlns:a16="http://schemas.microsoft.com/office/drawing/2014/main" id="{F08BF8CF-C3C2-4767-B88B-DE07E6A628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anaje simple">
              <a:extLst>
                <a:ext uri="{FF2B5EF4-FFF2-40B4-BE49-F238E27FC236}">
                  <a16:creationId xmlns:a16="http://schemas.microsoft.com/office/drawing/2014/main" id="{E63AFEB7-4AAE-448E-8B0B-C2F2287771A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2" name="Gráfico 21" descr="Engranaje simple">
              <a:extLst>
                <a:ext uri="{FF2B5EF4-FFF2-40B4-BE49-F238E27FC236}">
                  <a16:creationId xmlns:a16="http://schemas.microsoft.com/office/drawing/2014/main" id="{E279C731-1AAF-453A-94B0-6CC29203950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E66403-21E8-4414-9317-2F381F0EC5E4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7200" noProof="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72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1322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8CB2BD5A-C0EC-4AC1-BBF1-851D8321B964}"/>
              </a:ext>
            </a:extLst>
          </p:cNvPr>
          <p:cNvGrpSpPr/>
          <p:nvPr userDrawn="1"/>
        </p:nvGrpSpPr>
        <p:grpSpPr>
          <a:xfrm rot="5400000">
            <a:off x="188826" y="1282475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538A56DB-6938-460F-9BB3-A0A34C234B3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E2A1D679-9D00-4DC7-82EC-B6C33270E7F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8DFB6E86-77FA-4731-B7FA-5A63254A3E6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982D40F0-DDB8-45E0-B9D1-5964842C73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D744A42C-4948-489C-8EB2-12C65C47E90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189" y="5928628"/>
            <a:ext cx="10437812" cy="321164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 bwMode="ltGray">
          <a:xfrm>
            <a:off x="1754188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-4931" y="4556102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77332" y="4711615"/>
            <a:ext cx="9613862" cy="5885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2177333" y="5300149"/>
            <a:ext cx="9613862" cy="50225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9047994" y="5936187"/>
            <a:ext cx="2743200" cy="365125"/>
          </a:xfrm>
        </p:spPr>
        <p:txBody>
          <a:bodyPr rtlCol="0"/>
          <a:lstStyle/>
          <a:p>
            <a:pPr rtl="0"/>
            <a:fld id="{DA3D612B-8850-44D9-B9B7-4E9774D0618A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177334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38697" y="4698039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689363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o 22">
            <a:extLst>
              <a:ext uri="{FF2B5EF4-FFF2-40B4-BE49-F238E27FC236}">
                <a16:creationId xmlns:a16="http://schemas.microsoft.com/office/drawing/2014/main" id="{BFC60FB4-27C2-4896-9B64-2DFE33815CE2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24" name="Gráfico 23" descr="Engranaje simple">
              <a:extLst>
                <a:ext uri="{FF2B5EF4-FFF2-40B4-BE49-F238E27FC236}">
                  <a16:creationId xmlns:a16="http://schemas.microsoft.com/office/drawing/2014/main" id="{EE89D477-BED5-4149-965A-0C122D97A01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25" name="Gráfico 24" descr="Engranaje simple">
              <a:extLst>
                <a:ext uri="{FF2B5EF4-FFF2-40B4-BE49-F238E27FC236}">
                  <a16:creationId xmlns:a16="http://schemas.microsoft.com/office/drawing/2014/main" id="{5CCE09A4-D09F-43A2-8459-2E9D3E96029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26" name="Gráfico 25" descr="Engranaje simple">
              <a:extLst>
                <a:ext uri="{FF2B5EF4-FFF2-40B4-BE49-F238E27FC236}">
                  <a16:creationId xmlns:a16="http://schemas.microsoft.com/office/drawing/2014/main" id="{9A46A1B3-2A0B-4FFE-AE15-A11187E434D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27" name="Gráfico 26" descr="Engranaje simple">
              <a:extLst>
                <a:ext uri="{FF2B5EF4-FFF2-40B4-BE49-F238E27FC236}">
                  <a16:creationId xmlns:a16="http://schemas.microsoft.com/office/drawing/2014/main" id="{D4F4A02A-94BC-4984-A372-3B77FC854C2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95D60D-E522-4993-A3B2-B0032B6112A1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52837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>
            <a:extLst>
              <a:ext uri="{FF2B5EF4-FFF2-40B4-BE49-F238E27FC236}">
                <a16:creationId xmlns:a16="http://schemas.microsoft.com/office/drawing/2014/main" id="{D1F89FDF-9788-47AD-B230-0314E7C8D087}"/>
              </a:ext>
            </a:extLst>
          </p:cNvPr>
          <p:cNvGrpSpPr/>
          <p:nvPr userDrawn="1"/>
        </p:nvGrpSpPr>
        <p:grpSpPr>
          <a:xfrm rot="10800000">
            <a:off x="99308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9CD6B783-A97E-437E-B4E2-F7D761F0A2E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20" name="Gráfico 19" descr="Engranaje simple">
              <a:extLst>
                <a:ext uri="{FF2B5EF4-FFF2-40B4-BE49-F238E27FC236}">
                  <a16:creationId xmlns:a16="http://schemas.microsoft.com/office/drawing/2014/main" id="{4699BB72-0480-4165-8D15-316CEED8CEB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21" name="Gráfico 20" descr="Engranaje simple">
              <a:extLst>
                <a:ext uri="{FF2B5EF4-FFF2-40B4-BE49-F238E27FC236}">
                  <a16:creationId xmlns:a16="http://schemas.microsoft.com/office/drawing/2014/main" id="{685C07D9-1911-4085-8555-C992A61B10C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22" name="Gráfico 21" descr="Engranaje simple">
              <a:extLst>
                <a:ext uri="{FF2B5EF4-FFF2-40B4-BE49-F238E27FC236}">
                  <a16:creationId xmlns:a16="http://schemas.microsoft.com/office/drawing/2014/main" id="{D621B3C3-2371-4ED0-BC1D-87AABF852BD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23" name="Gráfico 22" descr="Engranaje simple">
              <a:extLst>
                <a:ext uri="{FF2B5EF4-FFF2-40B4-BE49-F238E27FC236}">
                  <a16:creationId xmlns:a16="http://schemas.microsoft.com/office/drawing/2014/main" id="{D7D15287-50FE-4441-BA06-D454D73F7EF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076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8989256" y="5936187"/>
            <a:ext cx="2743200" cy="365125"/>
          </a:xfrm>
        </p:spPr>
        <p:txBody>
          <a:bodyPr rtlCol="0"/>
          <a:lstStyle/>
          <a:p>
            <a:pPr rtl="0"/>
            <a:fld id="{AA4402BC-998A-469E-9199-2330C1BDCB66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2118596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40493" y="748304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2664D24B-EA78-4E18-9226-569365267E5E}"/>
              </a:ext>
            </a:extLst>
          </p:cNvPr>
          <p:cNvCxnSpPr/>
          <p:nvPr userDrawn="1"/>
        </p:nvCxnSpPr>
        <p:spPr>
          <a:xfrm>
            <a:off x="8571139" y="969699"/>
            <a:ext cx="0" cy="6480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ítulo 1">
            <a:extLst>
              <a:ext uri="{FF2B5EF4-FFF2-40B4-BE49-F238E27FC236}">
                <a16:creationId xmlns:a16="http://schemas.microsoft.com/office/drawing/2014/main" id="{5BE17E03-04A7-46ED-8623-88DFFD7E30B0}"/>
              </a:ext>
            </a:extLst>
          </p:cNvPr>
          <p:cNvSpPr txBox="1">
            <a:spLocks/>
          </p:cNvSpPr>
          <p:nvPr userDrawn="1"/>
        </p:nvSpPr>
        <p:spPr>
          <a:xfrm>
            <a:off x="2106131" y="790252"/>
            <a:ext cx="3060802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endParaRPr lang="es-ES" sz="2400" noProof="0" dirty="0"/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A3840076-AFCB-4C84-8E23-85DAD3CBEF3E}"/>
              </a:ext>
            </a:extLst>
          </p:cNvPr>
          <p:cNvCxnSpPr/>
          <p:nvPr userDrawn="1"/>
        </p:nvCxnSpPr>
        <p:spPr>
          <a:xfrm>
            <a:off x="5294539" y="969699"/>
            <a:ext cx="0" cy="6480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ítulo 50">
            <a:extLst>
              <a:ext uri="{FF2B5EF4-FFF2-40B4-BE49-F238E27FC236}">
                <a16:creationId xmlns:a16="http://schemas.microsoft.com/office/drawing/2014/main" id="{BBA20603-8433-4B38-976F-F18CF78D6B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06132" y="735087"/>
            <a:ext cx="3060802" cy="1080938"/>
          </a:xfrm>
        </p:spPr>
        <p:txBody>
          <a:bodyPr rtlCol="0" anchor="ctr" anchorCtr="0"/>
          <a:lstStyle>
            <a:lvl1pPr algn="ctr">
              <a:defRPr b="0"/>
            </a:lvl1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sp>
        <p:nvSpPr>
          <p:cNvPr id="53" name="Marcador de texto 52">
            <a:extLst>
              <a:ext uri="{FF2B5EF4-FFF2-40B4-BE49-F238E27FC236}">
                <a16:creationId xmlns:a16="http://schemas.microsoft.com/office/drawing/2014/main" id="{EF340F6C-3335-49B0-AE89-7103CA6A7F5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384611" y="735013"/>
            <a:ext cx="3060700" cy="1081087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3600">
                <a:latin typeface="+mj-lt"/>
              </a:defRPr>
            </a:lvl1pPr>
            <a:lvl2pPr>
              <a:defRPr sz="3600">
                <a:latin typeface="+mj-lt"/>
              </a:defRPr>
            </a:lvl2pPr>
            <a:lvl3pPr>
              <a:defRPr sz="3600">
                <a:latin typeface="+mj-lt"/>
              </a:defRPr>
            </a:lvl3pPr>
            <a:lvl4pPr>
              <a:defRPr sz="3600">
                <a:latin typeface="+mj-lt"/>
              </a:defRPr>
            </a:lvl4pPr>
            <a:lvl5pPr>
              <a:defRPr sz="3600">
                <a:latin typeface="+mj-lt"/>
              </a:defRPr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5" name="Marcador de texto 54">
            <a:extLst>
              <a:ext uri="{FF2B5EF4-FFF2-40B4-BE49-F238E27FC236}">
                <a16:creationId xmlns:a16="http://schemas.microsoft.com/office/drawing/2014/main" id="{1F0AD31D-2FFB-40A9-96C2-F4EE3869BC5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62988" y="746125"/>
            <a:ext cx="3070225" cy="1058862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3600">
                <a:latin typeface="+mj-lt"/>
              </a:defRPr>
            </a:lvl1pPr>
            <a:lvl2pPr algn="ctr">
              <a:defRPr sz="3600">
                <a:latin typeface="+mj-lt"/>
              </a:defRPr>
            </a:lvl2pPr>
            <a:lvl3pPr algn="ctr">
              <a:defRPr sz="3600">
                <a:latin typeface="+mj-lt"/>
              </a:defRPr>
            </a:lvl3pPr>
            <a:lvl4pPr algn="ctr">
              <a:defRPr sz="3600">
                <a:latin typeface="+mj-lt"/>
              </a:defRPr>
            </a:lvl4pPr>
            <a:lvl5pPr algn="ctr">
              <a:defRPr sz="3600">
                <a:latin typeface="+mj-lt"/>
              </a:defRPr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7" name="Marcador de contenido 56">
            <a:extLst>
              <a:ext uri="{FF2B5EF4-FFF2-40B4-BE49-F238E27FC236}">
                <a16:creationId xmlns:a16="http://schemas.microsoft.com/office/drawing/2014/main" id="{52B689E9-5B4C-4CC0-AAA4-847EB66C330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2106131" y="2116138"/>
            <a:ext cx="3060802" cy="3713162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8" name="Marcador de contenido 56">
            <a:extLst>
              <a:ext uri="{FF2B5EF4-FFF2-40B4-BE49-F238E27FC236}">
                <a16:creationId xmlns:a16="http://schemas.microsoft.com/office/drawing/2014/main" id="{1D5202CC-08D0-4157-9CB3-AA1EF4A2C855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5384611" y="2103211"/>
            <a:ext cx="3060802" cy="3713162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9" name="Marcador de contenido 56">
            <a:extLst>
              <a:ext uri="{FF2B5EF4-FFF2-40B4-BE49-F238E27FC236}">
                <a16:creationId xmlns:a16="http://schemas.microsoft.com/office/drawing/2014/main" id="{7BE8E782-50B7-4C4E-BEA5-DDA27E0F6817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659892" y="2097613"/>
            <a:ext cx="3060802" cy="3713162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253014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bg bwMode="blackWhite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o 27">
            <a:extLst>
              <a:ext uri="{FF2B5EF4-FFF2-40B4-BE49-F238E27FC236}">
                <a16:creationId xmlns:a16="http://schemas.microsoft.com/office/drawing/2014/main" id="{2C074DF2-6D4F-4B58-A82E-6322DB69A6CC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242297"/>
            <a:chOff x="7232499" y="-159283"/>
            <a:chExt cx="4959501" cy="5242297"/>
          </a:xfrm>
          <a:solidFill>
            <a:srgbClr val="76280B">
              <a:alpha val="60000"/>
            </a:srgbClr>
          </a:solidFill>
        </p:grpSpPr>
        <p:pic>
          <p:nvPicPr>
            <p:cNvPr id="29" name="Gráfico 28" descr="Engranaje simple">
              <a:extLst>
                <a:ext uri="{FF2B5EF4-FFF2-40B4-BE49-F238E27FC236}">
                  <a16:creationId xmlns:a16="http://schemas.microsoft.com/office/drawing/2014/main" id="{B9A8CB2C-0A50-43EC-A2C7-F536FF84DE4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31" name="Gráfico 30" descr="Engranaje simple">
              <a:extLst>
                <a:ext uri="{FF2B5EF4-FFF2-40B4-BE49-F238E27FC236}">
                  <a16:creationId xmlns:a16="http://schemas.microsoft.com/office/drawing/2014/main" id="{71F3D36D-2C1A-4D06-A27F-6A64AA1188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32" name="Gráfico 31" descr="Engranaje simple">
              <a:extLst>
                <a:ext uri="{FF2B5EF4-FFF2-40B4-BE49-F238E27FC236}">
                  <a16:creationId xmlns:a16="http://schemas.microsoft.com/office/drawing/2014/main" id="{61F0F601-D5AC-45C0-92B6-2376085B0D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203014"/>
              <a:ext cx="2880000" cy="2880000"/>
            </a:xfrm>
            <a:prstGeom prst="rect">
              <a:avLst/>
            </a:prstGeom>
          </p:spPr>
        </p:pic>
        <p:pic>
          <p:nvPicPr>
            <p:cNvPr id="33" name="Gráfico 32" descr="Engranaje simple">
              <a:extLst>
                <a:ext uri="{FF2B5EF4-FFF2-40B4-BE49-F238E27FC236}">
                  <a16:creationId xmlns:a16="http://schemas.microsoft.com/office/drawing/2014/main" id="{DE792A6A-B423-4979-BD59-4CD4A74069B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0AB941-E517-46C9-AEF7-4E182642837D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2556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múlti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4E106B9E-EBA8-4369-8705-FDBBA60DC7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60549" y="2101850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180D0165-A38B-4CE8-AE4D-186DBC04F8D4}"/>
              </a:ext>
            </a:extLst>
          </p:cNvPr>
          <p:cNvGrpSpPr/>
          <p:nvPr userDrawn="1"/>
        </p:nvGrpSpPr>
        <p:grpSpPr bwMode="ltGray">
          <a:xfrm rot="5400000">
            <a:off x="7251814" y="1766245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12" name="Gráfico 11" descr="Engranaje simple">
              <a:extLst>
                <a:ext uri="{FF2B5EF4-FFF2-40B4-BE49-F238E27FC236}">
                  <a16:creationId xmlns:a16="http://schemas.microsoft.com/office/drawing/2014/main" id="{90C052C9-F1E0-4264-8CAC-31B0B8F76D6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892FFF3D-7B2E-44EB-83BA-5453FEC489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CC5A9AF4-A787-49A3-83CF-889F9AEE0D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B5D192A5-6FE9-49BC-9104-102935BA03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90AEC2-9A7B-4901-8872-2AD12750DE83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24" name="Marcador de texto 7">
            <a:extLst>
              <a:ext uri="{FF2B5EF4-FFF2-40B4-BE49-F238E27FC236}">
                <a16:creationId xmlns:a16="http://schemas.microsoft.com/office/drawing/2014/main" id="{F099E8F9-E092-4E4C-AB87-FB2B4EC4D0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60549" y="3044624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25" name="Marcador de texto 7">
            <a:extLst>
              <a:ext uri="{FF2B5EF4-FFF2-40B4-BE49-F238E27FC236}">
                <a16:creationId xmlns:a16="http://schemas.microsoft.com/office/drawing/2014/main" id="{782CF4FC-13E5-4A63-BCF2-3AF43B5F15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60549" y="3987398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26" name="Marcador de texto 7">
            <a:extLst>
              <a:ext uri="{FF2B5EF4-FFF2-40B4-BE49-F238E27FC236}">
                <a16:creationId xmlns:a16="http://schemas.microsoft.com/office/drawing/2014/main" id="{8523C4DE-E0C6-4EE1-9145-DA781917466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60549" y="4930171"/>
            <a:ext cx="4433401" cy="823913"/>
          </a:xfrm>
        </p:spPr>
        <p:txBody>
          <a:bodyPr rtlCol="0" anchor="ctr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35263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>
            <a:extLst>
              <a:ext uri="{FF2B5EF4-FFF2-40B4-BE49-F238E27FC236}">
                <a16:creationId xmlns:a16="http://schemas.microsoft.com/office/drawing/2014/main" id="{EE363D07-B7E9-4C17-BF5B-ADACCCAD7C6C}"/>
              </a:ext>
            </a:extLst>
          </p:cNvPr>
          <p:cNvGrpSpPr/>
          <p:nvPr userDrawn="1"/>
        </p:nvGrpSpPr>
        <p:grpSpPr>
          <a:xfrm rot="10800000">
            <a:off x="108452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2" name="Gráfico 11" descr="Engranaje simple">
              <a:extLst>
                <a:ext uri="{FF2B5EF4-FFF2-40B4-BE49-F238E27FC236}">
                  <a16:creationId xmlns:a16="http://schemas.microsoft.com/office/drawing/2014/main" id="{BF7F7D52-1EF2-49FA-AE87-7BE7232893F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ACC0D449-4064-40FD-A10D-BE7844EB87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1FE621D1-1FD9-49E2-99C8-0CB37634CD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0EA6856C-35D0-465E-B0CB-B889D4DA0B2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A493FB47-F1DA-40B8-A1F4-115CD1F7084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rtlCol="0" anchor="ctr">
            <a:normAutofit/>
          </a:bodyPr>
          <a:lstStyle>
            <a:lvl1pPr algn="r"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6048DE-B597-4968-9187-D89E24C24569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0330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CBF5BF6C-5F7D-464E-B42E-D194CF355A7E}"/>
              </a:ext>
            </a:extLst>
          </p:cNvPr>
          <p:cNvGrpSpPr/>
          <p:nvPr userDrawn="1"/>
        </p:nvGrpSpPr>
        <p:grpSpPr bwMode="ltGray">
          <a:xfrm rot="5400000">
            <a:off x="7096454" y="1615369"/>
            <a:ext cx="4959501" cy="5525761"/>
            <a:chOff x="7232499" y="-159283"/>
            <a:chExt cx="4959501" cy="5525761"/>
          </a:xfrm>
          <a:solidFill>
            <a:srgbClr val="76280B">
              <a:alpha val="60000"/>
            </a:srgbClr>
          </a:solidFill>
        </p:grpSpPr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8F045C13-A0AE-4F21-8EE7-47DCE4B458F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D5197B13-7446-4E28-A62C-4543D7BD632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4B5B975A-536D-4192-B3DE-875F5E141AA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486478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5BB09BB4-511A-4714-92A7-D9CA09D1FD7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4856F7-F274-4597-9875-DD47DDE25DD3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62720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ido 1_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11281ABC-1821-4B63-88B5-74D2B13A11AF}"/>
              </a:ext>
            </a:extLst>
          </p:cNvPr>
          <p:cNvGrpSpPr/>
          <p:nvPr userDrawn="1"/>
        </p:nvGrpSpPr>
        <p:grpSpPr>
          <a:xfrm rot="5400000">
            <a:off x="175132" y="1273331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0BD16937-7ADD-43BC-AFAD-ABA8E1E4D04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A93E95CB-8B7F-4CE0-BD90-8078D78E5BE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308EA72E-9FD8-4137-AF70-2F45B4623A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7E5F03E5-E60E-40E5-996F-CE212FF6425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7EB0518D-8C62-493A-B053-F7B2F41290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7646" y="753228"/>
            <a:ext cx="9613861" cy="1080938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137645" y="2336873"/>
            <a:ext cx="4698358" cy="3599316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7051448" y="2336873"/>
            <a:ext cx="4700058" cy="3599316"/>
          </a:xfrm>
        </p:spPr>
        <p:txBody>
          <a:bodyPr rtlCol="0" anchor="ctr" anchorCtr="0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9008306" y="5936187"/>
            <a:ext cx="2743200" cy="365125"/>
          </a:xfrm>
        </p:spPr>
        <p:txBody>
          <a:bodyPr rtlCol="0"/>
          <a:lstStyle/>
          <a:p>
            <a:pPr rtl="0"/>
            <a:fld id="{E8E9F191-B2E7-4F78-ABF5-AFE67B96F2A4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137646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56705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06977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o 13">
            <a:extLst>
              <a:ext uri="{FF2B5EF4-FFF2-40B4-BE49-F238E27FC236}">
                <a16:creationId xmlns:a16="http://schemas.microsoft.com/office/drawing/2014/main" id="{F90C5C8C-B074-498F-921D-CC0B5DF8FBD3}"/>
              </a:ext>
            </a:extLst>
          </p:cNvPr>
          <p:cNvGrpSpPr/>
          <p:nvPr userDrawn="1"/>
        </p:nvGrpSpPr>
        <p:grpSpPr>
          <a:xfrm rot="10800000">
            <a:off x="108452" y="75467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C270183A-92E0-49A5-B6BC-F1934676372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6E086889-5472-4B65-A156-D0B8F369C34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4BCBF44F-62C7-4F40-99DF-85C459F43ED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8" name="Gráfico 17" descr="Engranaje simple">
              <a:extLst>
                <a:ext uri="{FF2B5EF4-FFF2-40B4-BE49-F238E27FC236}">
                  <a16:creationId xmlns:a16="http://schemas.microsoft.com/office/drawing/2014/main" id="{ABF64D53-5ED0-4A1D-A7EA-94CDB0D37E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9" name="Gráfico 18" descr="Engranaje simple">
              <a:extLst>
                <a:ext uri="{FF2B5EF4-FFF2-40B4-BE49-F238E27FC236}">
                  <a16:creationId xmlns:a16="http://schemas.microsoft.com/office/drawing/2014/main" id="{2565C769-10BF-4E7B-B099-B4FD458436E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0" y="2336873"/>
            <a:ext cx="4698358" cy="69313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594123" y="2336873"/>
            <a:ext cx="4700059" cy="692076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8AA410-AE59-49F3-A6CD-8CE7E8B99BCE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27138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11281ABC-1821-4B63-88B5-74D2B13A11AF}"/>
              </a:ext>
            </a:extLst>
          </p:cNvPr>
          <p:cNvGrpSpPr/>
          <p:nvPr userDrawn="1"/>
        </p:nvGrpSpPr>
        <p:grpSpPr>
          <a:xfrm rot="5400000">
            <a:off x="175132" y="1273331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0BD16937-7ADD-43BC-AFAD-ABA8E1E4D04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A93E95CB-8B7F-4CE0-BD90-8078D78E5BE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308EA72E-9FD8-4137-AF70-2F45B4623A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6" name="Gráfico 15" descr="Engranaje simple">
              <a:extLst>
                <a:ext uri="{FF2B5EF4-FFF2-40B4-BE49-F238E27FC236}">
                  <a16:creationId xmlns:a16="http://schemas.microsoft.com/office/drawing/2014/main" id="{7E5F03E5-E60E-40E5-996F-CE212FF6425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7" name="Gráfico 16" descr="Engranaje simple">
              <a:extLst>
                <a:ext uri="{FF2B5EF4-FFF2-40B4-BE49-F238E27FC236}">
                  <a16:creationId xmlns:a16="http://schemas.microsoft.com/office/drawing/2014/main" id="{7EB0518D-8C62-493A-B053-F7B2F41290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970240"/>
            <a:ext cx="10437812" cy="321164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175260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7646" y="753228"/>
            <a:ext cx="9613861" cy="1080938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9008306" y="5936187"/>
            <a:ext cx="2743200" cy="365125"/>
          </a:xfrm>
        </p:spPr>
        <p:txBody>
          <a:bodyPr rtlCol="0"/>
          <a:lstStyle/>
          <a:p>
            <a:pPr rtl="0"/>
            <a:fld id="{86F16E6D-525D-4D13-BD91-12D8662946C3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137646" y="5936188"/>
            <a:ext cx="6870660" cy="365125"/>
          </a:xfrm>
        </p:spPr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56705" y="753227"/>
            <a:ext cx="1154151" cy="1090789"/>
          </a:xfrm>
        </p:spPr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8" name="Marcador de contenido 2">
            <a:extLst>
              <a:ext uri="{FF2B5EF4-FFF2-40B4-BE49-F238E27FC236}">
                <a16:creationId xmlns:a16="http://schemas.microsoft.com/office/drawing/2014/main" id="{FD7CD5CF-F924-43C6-9C02-06FBC84A6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7644" y="2161725"/>
            <a:ext cx="9613861" cy="3702647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13184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1CA97C9F-27FA-4BCE-84C2-EA9C0347E974}"/>
              </a:ext>
            </a:extLst>
          </p:cNvPr>
          <p:cNvGrpSpPr/>
          <p:nvPr userDrawn="1"/>
        </p:nvGrpSpPr>
        <p:grpSpPr>
          <a:xfrm rot="5400000">
            <a:off x="227324" y="1282732"/>
            <a:ext cx="5378800" cy="5588856"/>
            <a:chOff x="-424090" y="303112"/>
            <a:chExt cx="5378800" cy="5588856"/>
          </a:xfrm>
          <a:solidFill>
            <a:srgbClr val="F6BF73">
              <a:alpha val="30196"/>
            </a:srgbClr>
          </a:solidFill>
        </p:grpSpPr>
        <p:pic>
          <p:nvPicPr>
            <p:cNvPr id="11" name="Gráfico 10" descr="Engranaje simple">
              <a:extLst>
                <a:ext uri="{FF2B5EF4-FFF2-40B4-BE49-F238E27FC236}">
                  <a16:creationId xmlns:a16="http://schemas.microsoft.com/office/drawing/2014/main" id="{6EEB6AF8-1385-4805-8E97-CDE431030B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l="13195" t="12276" r="8371" b="1368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</p:spPr>
        </p:pic>
        <p:pic>
          <p:nvPicPr>
            <p:cNvPr id="12" name="Gráfico 11" descr="Engranaje simple">
              <a:extLst>
                <a:ext uri="{FF2B5EF4-FFF2-40B4-BE49-F238E27FC236}">
                  <a16:creationId xmlns:a16="http://schemas.microsoft.com/office/drawing/2014/main" id="{1F08FE59-AC1A-4BF7-B9D5-7672C8C7D39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</p:spPr>
        </p:pic>
        <p:pic>
          <p:nvPicPr>
            <p:cNvPr id="13" name="Gráfico 12" descr="Engranaje simple">
              <a:extLst>
                <a:ext uri="{FF2B5EF4-FFF2-40B4-BE49-F238E27FC236}">
                  <a16:creationId xmlns:a16="http://schemas.microsoft.com/office/drawing/2014/main" id="{F44470E0-8B01-46E6-90F1-4B52CB3EFF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</p:spPr>
        </p:pic>
        <p:pic>
          <p:nvPicPr>
            <p:cNvPr id="14" name="Gráfico 13" descr="Engranaje simple">
              <a:extLst>
                <a:ext uri="{FF2B5EF4-FFF2-40B4-BE49-F238E27FC236}">
                  <a16:creationId xmlns:a16="http://schemas.microsoft.com/office/drawing/2014/main" id="{2FB2E216-0387-4DF4-A432-E877C96A7B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</p:spPr>
        </p:pic>
        <p:pic>
          <p:nvPicPr>
            <p:cNvPr id="15" name="Gráfico 14" descr="Engranaje simple">
              <a:extLst>
                <a:ext uri="{FF2B5EF4-FFF2-40B4-BE49-F238E27FC236}">
                  <a16:creationId xmlns:a16="http://schemas.microsoft.com/office/drawing/2014/main" id="{53685AA4-853C-46A8-8ADB-FA80FE59BF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</p:spPr>
        </p:pic>
      </p:grpSp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1A18F5-E7EA-46A8-8E0E-1061323F7864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99344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AC2D2AED-B2EF-46D8-BC7C-81AE25C80786}"/>
              </a:ext>
            </a:extLst>
          </p:cNvPr>
          <p:cNvGrpSpPr/>
          <p:nvPr userDrawn="1"/>
        </p:nvGrpSpPr>
        <p:grpSpPr bwMode="ltGray">
          <a:xfrm>
            <a:off x="7232499" y="-159283"/>
            <a:ext cx="4959501" cy="5224009"/>
            <a:chOff x="7232499" y="-159283"/>
            <a:chExt cx="4959501" cy="5224009"/>
          </a:xfrm>
          <a:solidFill>
            <a:srgbClr val="76280B">
              <a:alpha val="60000"/>
            </a:srgbClr>
          </a:solidFill>
        </p:grpSpPr>
        <p:pic>
          <p:nvPicPr>
            <p:cNvPr id="8" name="Gráfico 7" descr="Engranaje simple">
              <a:extLst>
                <a:ext uri="{FF2B5EF4-FFF2-40B4-BE49-F238E27FC236}">
                  <a16:creationId xmlns:a16="http://schemas.microsoft.com/office/drawing/2014/main" id="{2F9289FC-9317-4EC5-8064-00D3418501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 t="18078" r="23442"/>
            <a:stretch/>
          </p:blipFill>
          <p:spPr bwMode="ltGray">
            <a:xfrm>
              <a:off x="8994950" y="0"/>
              <a:ext cx="3197050" cy="3421066"/>
            </a:xfrm>
            <a:prstGeom prst="rect">
              <a:avLst/>
            </a:prstGeom>
          </p:spPr>
        </p:pic>
        <p:pic>
          <p:nvPicPr>
            <p:cNvPr id="9" name="Gráfico 8" descr="Engranaje simple">
              <a:extLst>
                <a:ext uri="{FF2B5EF4-FFF2-40B4-BE49-F238E27FC236}">
                  <a16:creationId xmlns:a16="http://schemas.microsoft.com/office/drawing/2014/main" id="{09784D29-4AB9-4581-A176-2BC2AD58F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7232499" y="667872"/>
              <a:ext cx="2880000" cy="2880000"/>
            </a:xfrm>
            <a:prstGeom prst="rect">
              <a:avLst/>
            </a:prstGeom>
          </p:spPr>
        </p:pic>
        <p:pic>
          <p:nvPicPr>
            <p:cNvPr id="10" name="Gráfico 9" descr="Engranaje simple">
              <a:extLst>
                <a:ext uri="{FF2B5EF4-FFF2-40B4-BE49-F238E27FC236}">
                  <a16:creationId xmlns:a16="http://schemas.microsoft.com/office/drawing/2014/main" id="{25EF2775-3EFB-4A64-8FAF-4D8B56AE0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746667" y="2184726"/>
              <a:ext cx="2880000" cy="2880000"/>
            </a:xfrm>
            <a:prstGeom prst="rect">
              <a:avLst/>
            </a:prstGeom>
          </p:spPr>
        </p:pic>
        <p:pic>
          <p:nvPicPr>
            <p:cNvPr id="11" name="Gráfico 10" descr="Engranaje simple">
              <a:extLst>
                <a:ext uri="{FF2B5EF4-FFF2-40B4-BE49-F238E27FC236}">
                  <a16:creationId xmlns:a16="http://schemas.microsoft.com/office/drawing/2014/main" id="{A34C11DA-4074-454D-800C-0FC5FBF1CD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 bwMode="ltGray">
            <a:xfrm>
              <a:off x="8501643" y="-159283"/>
              <a:ext cx="1620000" cy="1620000"/>
            </a:xfrm>
            <a:prstGeom prst="rect">
              <a:avLst/>
            </a:prstGeom>
          </p:spPr>
        </p:pic>
      </p:grpSp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F4C1E5-2082-4065-8355-98D83CF567D7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5406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3FC1B72-4B86-4293-8B0C-FEE0B04CBEBE}" type="datetime1">
              <a:rPr lang="es-ES" noProof="0" smtClean="0"/>
              <a:t>05/12/2022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E3FA76C-C565-46B6-8652-D75785E2521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32264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9" r:id="rId5"/>
    <p:sldLayoutId id="2147483665" r:id="rId6"/>
    <p:sldLayoutId id="2147483680" r:id="rId7"/>
    <p:sldLayoutId id="2147483666" r:id="rId8"/>
    <p:sldLayoutId id="2147483667" r:id="rId9"/>
    <p:sldLayoutId id="2147483668" r:id="rId10"/>
    <p:sldLayoutId id="2147483681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8" r:id="rId17"/>
    <p:sldLayoutId id="2147483675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9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1.emf"/><Relationship Id="rId4" Type="http://schemas.openxmlformats.org/officeDocument/2006/relationships/oleObject" Target="../embeddings/oleObject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3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1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jpeg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jpeg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98BBFB-4314-436C-A688-96F483D693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 anchor="ctr" anchorCtr="0"/>
          <a:lstStyle/>
          <a:p>
            <a:pPr rtl="0"/>
            <a:r>
              <a:rPr lang="es-ES" dirty="0" err="1" smtClean="0"/>
              <a:t>Vehiclegest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A173D3-8B7E-4F91-B862-AC30CB0D27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sz="2800" dirty="0" smtClean="0"/>
              <a:t>Proyecto de Grado Superior de Desarrollo de Sistemas Informáticos</a:t>
            </a:r>
          </a:p>
          <a:p>
            <a:pPr rtl="0"/>
            <a:endParaRPr lang="es-ES" sz="2800" dirty="0"/>
          </a:p>
        </p:txBody>
      </p:sp>
      <p:pic>
        <p:nvPicPr>
          <p:cNvPr id="9" name="Gráfico 8" descr="Libro">
            <a:extLst>
              <a:ext uri="{FF2B5EF4-FFF2-40B4-BE49-F238E27FC236}">
                <a16:creationId xmlns:a16="http://schemas.microsoft.com/office/drawing/2014/main" id="{E26792AF-5D39-4A12-8EDD-CC09A60BDA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4993" y="2961000"/>
            <a:ext cx="936000" cy="9360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34079" y="62659"/>
            <a:ext cx="798645" cy="42675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34224" y="162029"/>
            <a:ext cx="3749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Carlos Francisco </a:t>
            </a:r>
            <a:r>
              <a:rPr lang="es-ES" dirty="0" err="1" smtClean="0"/>
              <a:t>Caruncho</a:t>
            </a:r>
            <a:r>
              <a:rPr lang="es-ES" dirty="0" smtClean="0"/>
              <a:t> Serrano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653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err="1" smtClean="0"/>
              <a:t>Analísis</a:t>
            </a:r>
            <a:r>
              <a:rPr lang="es-ES" dirty="0" smtClean="0"/>
              <a:t> del proyecto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0" name="Marcador de contenido 9"/>
          <p:cNvSpPr>
            <a:spLocks noGrp="1"/>
          </p:cNvSpPr>
          <p:nvPr>
            <p:ph sz="half" idx="1"/>
          </p:nvPr>
        </p:nvSpPr>
        <p:spPr>
          <a:xfrm>
            <a:off x="2137645" y="2336873"/>
            <a:ext cx="7316906" cy="578855"/>
          </a:xfrm>
        </p:spPr>
        <p:txBody>
          <a:bodyPr/>
          <a:lstStyle/>
          <a:p>
            <a:pPr marL="0" indent="0">
              <a:buNone/>
            </a:pPr>
            <a:r>
              <a:rPr lang="es-ES" dirty="0" smtClean="0"/>
              <a:t>Requisitos funcionales y no funcionales</a:t>
            </a:r>
            <a:endParaRPr lang="es-ES" dirty="0"/>
          </a:p>
        </p:txBody>
      </p:sp>
      <p:graphicFrame>
        <p:nvGraphicFramePr>
          <p:cNvPr id="11" name="Tab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585916"/>
              </p:ext>
            </p:extLst>
          </p:nvPr>
        </p:nvGraphicFramePr>
        <p:xfrm>
          <a:off x="1669294" y="3150893"/>
          <a:ext cx="6481445" cy="1508760"/>
        </p:xfrm>
        <a:graphic>
          <a:graphicData uri="http://schemas.openxmlformats.org/drawingml/2006/table">
            <a:tbl>
              <a:tblPr firstRow="1" firstCol="1" bandRow="1">
                <a:tableStyleId>{125E5076-3810-47DD-B79F-674D7AD40C01}</a:tableStyleId>
              </a:tblPr>
              <a:tblGrid>
                <a:gridCol w="748063">
                  <a:extLst>
                    <a:ext uri="{9D8B030D-6E8A-4147-A177-3AD203B41FA5}">
                      <a16:colId xmlns:a16="http://schemas.microsoft.com/office/drawing/2014/main" val="978794945"/>
                    </a:ext>
                  </a:extLst>
                </a:gridCol>
                <a:gridCol w="5733382">
                  <a:extLst>
                    <a:ext uri="{9D8B030D-6E8A-4147-A177-3AD203B41FA5}">
                      <a16:colId xmlns:a16="http://schemas.microsoft.com/office/drawing/2014/main" val="3916452434"/>
                    </a:ext>
                  </a:extLst>
                </a:gridCol>
              </a:tblGrid>
              <a:tr h="24677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ID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DESCRIPCIÓN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0861429"/>
                  </a:ext>
                </a:extLst>
              </a:tr>
              <a:tr h="236855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28600" algn="l"/>
                        </a:tabLs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Iniciar sesión individual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0917090"/>
                  </a:ext>
                </a:extLst>
              </a:tr>
              <a:tr h="236855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28600" algn="l"/>
                        </a:tabLs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Ver listado de alertas 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49076"/>
                  </a:ext>
                </a:extLst>
              </a:tr>
              <a:tr h="236855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28600" algn="l"/>
                        </a:tabLs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Ver detalle de alerta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6408657"/>
                  </a:ext>
                </a:extLst>
              </a:tr>
              <a:tr h="236855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28600" algn="l"/>
                        </a:tabLs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Eliminar alerta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08097185"/>
                  </a:ext>
                </a:extLst>
              </a:tr>
              <a:tr h="236855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228600" algn="l"/>
                        </a:tabLs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Listado de vehículos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6189179"/>
                  </a:ext>
                </a:extLst>
              </a:tr>
            </a:tbl>
          </a:graphicData>
        </a:graphic>
      </p:graphicFrame>
      <p:graphicFrame>
        <p:nvGraphicFramePr>
          <p:cNvPr id="15" name="Tabla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068314"/>
              </p:ext>
            </p:extLst>
          </p:nvPr>
        </p:nvGraphicFramePr>
        <p:xfrm>
          <a:off x="1669295" y="4833296"/>
          <a:ext cx="6481445" cy="1750949"/>
        </p:xfrm>
        <a:graphic>
          <a:graphicData uri="http://schemas.openxmlformats.org/drawingml/2006/table">
            <a:tbl>
              <a:tblPr firstRow="1" firstCol="1" bandRow="1">
                <a:tableStyleId>{125E5076-3810-47DD-B79F-674D7AD40C01}</a:tableStyleId>
              </a:tblPr>
              <a:tblGrid>
                <a:gridCol w="657860">
                  <a:extLst>
                    <a:ext uri="{9D8B030D-6E8A-4147-A177-3AD203B41FA5}">
                      <a16:colId xmlns:a16="http://schemas.microsoft.com/office/drawing/2014/main" val="942096959"/>
                    </a:ext>
                  </a:extLst>
                </a:gridCol>
                <a:gridCol w="5823585">
                  <a:extLst>
                    <a:ext uri="{9D8B030D-6E8A-4147-A177-3AD203B41FA5}">
                      <a16:colId xmlns:a16="http://schemas.microsoft.com/office/drawing/2014/main" val="2208543061"/>
                    </a:ext>
                  </a:extLst>
                </a:gridCol>
              </a:tblGrid>
              <a:tr h="30607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ID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DESCRIPCIÓN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80206447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La interfaz debe tener los controles bien distribuidos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4612868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La interfaz debe tener una paleta de colores agradable a la vista con colores suaves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36337898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El menú de navegación debe estar en la parte inferior con iconos distintivos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5302983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El sistema debe asegurar que los datos estén protegidos del acceso no autorizado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7648920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La aplicación debe tardar menos de 2 segundos en responder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87187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168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30650" y="96838"/>
            <a:ext cx="8261350" cy="420687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 smtClean="0"/>
              <a:t>Diagrama entidad-relación</a:t>
            </a:r>
            <a:endParaRPr lang="es-ES" dirty="0"/>
          </a:p>
        </p:txBody>
      </p:sp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9672540"/>
              </p:ext>
            </p:extLst>
          </p:nvPr>
        </p:nvGraphicFramePr>
        <p:xfrm>
          <a:off x="1707814" y="614361"/>
          <a:ext cx="8566246" cy="58738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Visio" r:id="rId4" imgW="11087040" imgH="8020014" progId="Visio.Drawing.15">
                  <p:embed/>
                </p:oleObj>
              </mc:Choice>
              <mc:Fallback>
                <p:oleObj name="Visio" r:id="rId4" imgW="11087040" imgH="8020014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t="5515"/>
                      <a:stretch>
                        <a:fillRect/>
                      </a:stretch>
                    </p:blipFill>
                    <p:spPr bwMode="auto">
                      <a:xfrm>
                        <a:off x="1707814" y="614361"/>
                        <a:ext cx="8566246" cy="587381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418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30650" y="96838"/>
            <a:ext cx="8261350" cy="420687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 smtClean="0"/>
              <a:t>Diagrama entidad-relación</a:t>
            </a:r>
            <a:endParaRPr lang="es-ES" dirty="0"/>
          </a:p>
        </p:txBody>
      </p:sp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6977417"/>
              </p:ext>
            </p:extLst>
          </p:nvPr>
        </p:nvGraphicFramePr>
        <p:xfrm>
          <a:off x="2398002" y="785004"/>
          <a:ext cx="7771462" cy="57369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Visio" r:id="rId4" imgW="9296160" imgH="9353479" progId="Visio.Drawing.15">
                  <p:embed/>
                </p:oleObj>
              </mc:Choice>
              <mc:Fallback>
                <p:oleObj name="Visio" r:id="rId4" imgW="9296160" imgH="935347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26666"/>
                      <a:stretch>
                        <a:fillRect/>
                      </a:stretch>
                    </p:blipFill>
                    <p:spPr bwMode="auto">
                      <a:xfrm>
                        <a:off x="2398002" y="785004"/>
                        <a:ext cx="7771462" cy="573692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197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30650" y="96838"/>
            <a:ext cx="8261350" cy="420687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 smtClean="0"/>
              <a:t>Diagrama de clases</a:t>
            </a:r>
            <a:endParaRPr lang="es-ES" dirty="0"/>
          </a:p>
        </p:txBody>
      </p:sp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 flipV="1">
            <a:off x="5712550" y="-2669621"/>
            <a:ext cx="6631850" cy="46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93555"/>
              </p:ext>
            </p:extLst>
          </p:nvPr>
        </p:nvGraphicFramePr>
        <p:xfrm>
          <a:off x="2765399" y="312738"/>
          <a:ext cx="6869154" cy="64268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Visio" r:id="rId4" imgW="15696960" imgH="13315897" progId="Visio.Drawing.15">
                  <p:embed/>
                </p:oleObj>
              </mc:Choice>
              <mc:Fallback>
                <p:oleObj name="Visio" r:id="rId4" imgW="15696960" imgH="13315897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9306"/>
                      <a:stretch>
                        <a:fillRect/>
                      </a:stretch>
                    </p:blipFill>
                    <p:spPr bwMode="auto">
                      <a:xfrm>
                        <a:off x="2765399" y="312738"/>
                        <a:ext cx="6869154" cy="642687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00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930650" y="96838"/>
            <a:ext cx="8261350" cy="420687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 smtClean="0"/>
              <a:t>Diagrama de casos de uso</a:t>
            </a:r>
            <a:endParaRPr lang="es-ES" dirty="0"/>
          </a:p>
        </p:txBody>
      </p:sp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 flipV="1">
            <a:off x="5712550" y="-2669621"/>
            <a:ext cx="6631850" cy="46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 flipV="1">
            <a:off x="1423521" y="-1411551"/>
            <a:ext cx="8028302" cy="46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666118"/>
              </p:ext>
            </p:extLst>
          </p:nvPr>
        </p:nvGraphicFramePr>
        <p:xfrm>
          <a:off x="829696" y="685538"/>
          <a:ext cx="10134226" cy="57344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Visio" r:id="rId4" imgW="17411520" imgH="9858215" progId="Visio.Drawing.15">
                  <p:embed/>
                </p:oleObj>
              </mc:Choice>
              <mc:Fallback>
                <p:oleObj name="Visio" r:id="rId4" imgW="17411520" imgH="985821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9696" y="685538"/>
                        <a:ext cx="10134226" cy="573448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878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Implementación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133380" y="2277372"/>
            <a:ext cx="5236235" cy="3838756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s-ES" b="1" dirty="0"/>
              <a:t>Colección: </a:t>
            </a:r>
            <a:r>
              <a:rPr lang="es-ES" dirty="0" err="1"/>
              <a:t>Vehicle</a:t>
            </a:r>
            <a:endParaRPr lang="es-ES" dirty="0"/>
          </a:p>
          <a:p>
            <a:pPr lvl="1"/>
            <a:r>
              <a:rPr lang="es-ES" b="1" dirty="0"/>
              <a:t>Documento: </a:t>
            </a:r>
            <a:r>
              <a:rPr lang="es-ES" dirty="0"/>
              <a:t>1234ABC (matrícula)</a:t>
            </a:r>
          </a:p>
          <a:p>
            <a:pPr lvl="2"/>
            <a:r>
              <a:rPr lang="es-ES" b="1" dirty="0"/>
              <a:t>Campos</a:t>
            </a:r>
            <a:endParaRPr lang="es-ES" dirty="0"/>
          </a:p>
          <a:p>
            <a:pPr lvl="3"/>
            <a:r>
              <a:rPr lang="es-ES" dirty="0" err="1"/>
              <a:t>brand:string</a:t>
            </a:r>
            <a:endParaRPr lang="es-ES" dirty="0"/>
          </a:p>
          <a:p>
            <a:pPr lvl="3"/>
            <a:r>
              <a:rPr lang="es-ES" dirty="0" err="1"/>
              <a:t>color:string</a:t>
            </a:r>
            <a:endParaRPr lang="es-ES" dirty="0"/>
          </a:p>
          <a:p>
            <a:pPr lvl="3"/>
            <a:r>
              <a:rPr lang="es-ES" dirty="0" err="1"/>
              <a:t>expiryDateITV:timestamp</a:t>
            </a:r>
            <a:endParaRPr lang="es-ES" dirty="0"/>
          </a:p>
          <a:p>
            <a:pPr lvl="3"/>
            <a:r>
              <a:rPr lang="es-ES" dirty="0" err="1"/>
              <a:t>model:string</a:t>
            </a:r>
            <a:endParaRPr lang="es-ES" dirty="0"/>
          </a:p>
          <a:p>
            <a:pPr lvl="3"/>
            <a:r>
              <a:rPr lang="es-ES" dirty="0" err="1"/>
              <a:t>type:string</a:t>
            </a:r>
            <a:endParaRPr lang="es-ES" dirty="0"/>
          </a:p>
          <a:p>
            <a:pPr lvl="3"/>
            <a:r>
              <a:rPr lang="es-ES" dirty="0" err="1"/>
              <a:t>totalDistance:number</a:t>
            </a:r>
            <a:endParaRPr lang="es-ES" dirty="0"/>
          </a:p>
          <a:p>
            <a:pPr lvl="3"/>
            <a:r>
              <a:rPr lang="es-ES" b="1" dirty="0" err="1"/>
              <a:t>Subcolecciones</a:t>
            </a:r>
            <a:endParaRPr lang="es-ES" dirty="0"/>
          </a:p>
          <a:p>
            <a:pPr lvl="4"/>
            <a:r>
              <a:rPr lang="es-ES" b="1" dirty="0" err="1"/>
              <a:t>Employee</a:t>
            </a:r>
            <a:r>
              <a:rPr lang="es-ES" b="1" dirty="0"/>
              <a:t>:</a:t>
            </a:r>
            <a:endParaRPr lang="es-ES" dirty="0"/>
          </a:p>
          <a:p>
            <a:pPr lvl="5"/>
            <a:r>
              <a:rPr lang="es-ES" b="1" dirty="0"/>
              <a:t>Documento:</a:t>
            </a:r>
            <a:r>
              <a:rPr lang="es-ES" dirty="0"/>
              <a:t> 12345678A (</a:t>
            </a:r>
            <a:r>
              <a:rPr lang="es-ES" dirty="0" err="1"/>
              <a:t>Employee</a:t>
            </a:r>
            <a:r>
              <a:rPr lang="es-ES" dirty="0"/>
              <a:t> DNI)</a:t>
            </a:r>
          </a:p>
          <a:p>
            <a:pPr lvl="6"/>
            <a:r>
              <a:rPr lang="es-ES" b="1" dirty="0"/>
              <a:t>Campos</a:t>
            </a:r>
            <a:endParaRPr lang="es-ES" dirty="0"/>
          </a:p>
          <a:p>
            <a:pPr lvl="7"/>
            <a:r>
              <a:rPr lang="es-ES" dirty="0" err="1"/>
              <a:t>name:string</a:t>
            </a:r>
            <a:endParaRPr lang="es-ES" dirty="0"/>
          </a:p>
          <a:p>
            <a:pPr lvl="7"/>
            <a:r>
              <a:rPr lang="es-ES" dirty="0" err="1"/>
              <a:t>surname:string</a:t>
            </a:r>
            <a:endParaRPr lang="es-ES" dirty="0"/>
          </a:p>
          <a:p>
            <a:endParaRPr lang="es-ES" dirty="0"/>
          </a:p>
        </p:txBody>
      </p:sp>
      <p:pic>
        <p:nvPicPr>
          <p:cNvPr id="12" name="Picture 8" descr="Firebase · GitHub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684" y="2488487"/>
            <a:ext cx="1980495" cy="198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90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Implementación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9" name="Imagen 8"/>
          <p:cNvPicPr/>
          <p:nvPr/>
        </p:nvPicPr>
        <p:blipFill>
          <a:blip r:embed="rId5"/>
          <a:stretch>
            <a:fillRect/>
          </a:stretch>
        </p:blipFill>
        <p:spPr>
          <a:xfrm>
            <a:off x="2645716" y="2730288"/>
            <a:ext cx="2321392" cy="4127712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4283270" y="2260923"/>
            <a:ext cx="26613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/>
              <a:t>Autenticación </a:t>
            </a:r>
            <a:r>
              <a:rPr lang="es-ES" dirty="0"/>
              <a:t>y registro</a:t>
            </a:r>
          </a:p>
        </p:txBody>
      </p:sp>
      <p:pic>
        <p:nvPicPr>
          <p:cNvPr id="13" name="Imagen 12"/>
          <p:cNvPicPr/>
          <p:nvPr/>
        </p:nvPicPr>
        <p:blipFill>
          <a:blip r:embed="rId6"/>
          <a:stretch>
            <a:fillRect/>
          </a:stretch>
        </p:blipFill>
        <p:spPr>
          <a:xfrm>
            <a:off x="6038723" y="2748971"/>
            <a:ext cx="2311646" cy="410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665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Implementación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3994730" y="2243670"/>
            <a:ext cx="22990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/>
              <a:t>Listados de registros</a:t>
            </a:r>
            <a:endParaRPr lang="es-ES" dirty="0"/>
          </a:p>
        </p:txBody>
      </p:sp>
      <p:pic>
        <p:nvPicPr>
          <p:cNvPr id="14" name="Imagen 13"/>
          <p:cNvPicPr/>
          <p:nvPr/>
        </p:nvPicPr>
        <p:blipFill>
          <a:blip r:embed="rId5"/>
          <a:stretch>
            <a:fillRect/>
          </a:stretch>
        </p:blipFill>
        <p:spPr>
          <a:xfrm>
            <a:off x="2901848" y="2755815"/>
            <a:ext cx="1997956" cy="3551631"/>
          </a:xfrm>
          <a:prstGeom prst="rect">
            <a:avLst/>
          </a:prstGeom>
        </p:spPr>
      </p:pic>
      <p:pic>
        <p:nvPicPr>
          <p:cNvPr id="15" name="Imagen 14"/>
          <p:cNvPicPr/>
          <p:nvPr/>
        </p:nvPicPr>
        <p:blipFill>
          <a:blip r:embed="rId6"/>
          <a:stretch>
            <a:fillRect/>
          </a:stretch>
        </p:blipFill>
        <p:spPr>
          <a:xfrm>
            <a:off x="6311732" y="2755815"/>
            <a:ext cx="1997630" cy="355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198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Implementación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3494969" y="2278175"/>
            <a:ext cx="4846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Agregación, edición y borrado de registros</a:t>
            </a:r>
            <a:endParaRPr lang="es-ES" dirty="0"/>
          </a:p>
        </p:txBody>
      </p:sp>
      <p:pic>
        <p:nvPicPr>
          <p:cNvPr id="11" name="Imagen 10"/>
          <p:cNvPicPr/>
          <p:nvPr/>
        </p:nvPicPr>
        <p:blipFill>
          <a:blip r:embed="rId5"/>
          <a:stretch>
            <a:fillRect/>
          </a:stretch>
        </p:blipFill>
        <p:spPr>
          <a:xfrm>
            <a:off x="2884308" y="2811410"/>
            <a:ext cx="2067254" cy="3675216"/>
          </a:xfrm>
          <a:prstGeom prst="rect">
            <a:avLst/>
          </a:prstGeom>
        </p:spPr>
      </p:pic>
      <p:pic>
        <p:nvPicPr>
          <p:cNvPr id="12" name="Imagen 11"/>
          <p:cNvPicPr/>
          <p:nvPr/>
        </p:nvPicPr>
        <p:blipFill>
          <a:blip r:embed="rId6"/>
          <a:stretch>
            <a:fillRect/>
          </a:stretch>
        </p:blipFill>
        <p:spPr>
          <a:xfrm>
            <a:off x="5624943" y="2811410"/>
            <a:ext cx="2043939" cy="3632993"/>
          </a:xfrm>
          <a:prstGeom prst="rect">
            <a:avLst/>
          </a:prstGeom>
        </p:spPr>
      </p:pic>
      <p:pic>
        <p:nvPicPr>
          <p:cNvPr id="13" name="Imagen 12"/>
          <p:cNvPicPr/>
          <p:nvPr/>
        </p:nvPicPr>
        <p:blipFill>
          <a:blip r:embed="rId7"/>
          <a:stretch>
            <a:fillRect/>
          </a:stretch>
        </p:blipFill>
        <p:spPr>
          <a:xfrm>
            <a:off x="8616584" y="2860879"/>
            <a:ext cx="2011159" cy="357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48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Conclusiones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676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C2A41D-6B6E-4DD0-A7BD-E8CA001266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60549" y="2220711"/>
            <a:ext cx="8566967" cy="823913"/>
          </a:xfrm>
        </p:spPr>
        <p:txBody>
          <a:bodyPr rtlCol="0">
            <a:normAutofit/>
          </a:bodyPr>
          <a:lstStyle/>
          <a:p>
            <a:r>
              <a:rPr lang="es-ES" sz="2400" dirty="0" err="1" smtClean="0"/>
              <a:t>Vehiclegest</a:t>
            </a:r>
            <a:r>
              <a:rPr lang="es-ES" sz="2400" dirty="0" smtClean="0"/>
              <a:t> es una aplicación móvil para el </a:t>
            </a:r>
            <a:r>
              <a:rPr lang="es-ES" sz="2400" dirty="0" err="1" smtClean="0"/>
              <a:t>s.o</a:t>
            </a:r>
            <a:r>
              <a:rPr lang="es-ES" sz="2400" dirty="0" smtClean="0"/>
              <a:t>. Android.</a:t>
            </a:r>
            <a:endParaRPr lang="es-ES" sz="24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37E30B-392D-4691-8125-129E25AAA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¿Qué es y para que sirve </a:t>
            </a:r>
            <a:r>
              <a:rPr lang="es-ES" dirty="0" err="1" smtClean="0"/>
              <a:t>Vehiclegest</a:t>
            </a:r>
            <a:r>
              <a:rPr lang="es-ES" dirty="0" smtClean="0"/>
              <a:t>?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1860548" y="3260987"/>
            <a:ext cx="8566967" cy="823913"/>
          </a:xfrm>
        </p:spPr>
        <p:txBody>
          <a:bodyPr/>
          <a:lstStyle/>
          <a:p>
            <a:r>
              <a:rPr lang="es-ES" dirty="0" smtClean="0"/>
              <a:t>Gestión de datos e incidencias de vehículos de transporte de mercancías y/o carga y descarga.</a:t>
            </a:r>
            <a:endParaRPr lang="es-ES" dirty="0"/>
          </a:p>
        </p:txBody>
      </p:sp>
      <p:pic>
        <p:nvPicPr>
          <p:cNvPr id="5" name="Gráfico 4" descr="Objetivo">
            <a:extLst>
              <a:ext uri="{FF2B5EF4-FFF2-40B4-BE49-F238E27FC236}">
                <a16:creationId xmlns:a16="http://schemas.microsoft.com/office/drawing/2014/main" id="{28F7ACE2-5D39-488F-AF39-9DEDFF0FF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27985" y="753228"/>
            <a:ext cx="936000" cy="9360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0523" y="86528"/>
            <a:ext cx="798645" cy="426757"/>
          </a:xfrm>
          <a:prstGeom prst="rect">
            <a:avLst/>
          </a:prstGeom>
        </p:spPr>
      </p:pic>
      <p:sp>
        <p:nvSpPr>
          <p:cNvPr id="10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1860548" y="4301263"/>
            <a:ext cx="8566967" cy="823913"/>
          </a:xfrm>
        </p:spPr>
        <p:txBody>
          <a:bodyPr/>
          <a:lstStyle/>
          <a:p>
            <a:r>
              <a:rPr lang="es-ES" dirty="0" smtClean="0"/>
              <a:t>Consulta de las </a:t>
            </a:r>
            <a:r>
              <a:rPr lang="es-ES" dirty="0"/>
              <a:t>Inspecciones Técnicas de Vehículo</a:t>
            </a:r>
            <a:r>
              <a:rPr lang="es-ES" dirty="0" smtClean="0"/>
              <a:t>.</a:t>
            </a:r>
            <a:endParaRPr lang="es-ES" dirty="0"/>
          </a:p>
        </p:txBody>
      </p:sp>
      <p:sp>
        <p:nvSpPr>
          <p:cNvPr id="11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1860548" y="5341539"/>
            <a:ext cx="8566967" cy="823913"/>
          </a:xfrm>
        </p:spPr>
        <p:txBody>
          <a:bodyPr/>
          <a:lstStyle/>
          <a:p>
            <a:r>
              <a:rPr lang="es-ES" dirty="0" smtClean="0"/>
              <a:t>Consulta </a:t>
            </a:r>
            <a:r>
              <a:rPr lang="es-ES" dirty="0"/>
              <a:t>de servicios prestados por </a:t>
            </a:r>
            <a:r>
              <a:rPr lang="es-ES" dirty="0" smtClean="0"/>
              <a:t>cada vehículo.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45843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err="1" smtClean="0"/>
              <a:t>Vias</a:t>
            </a:r>
            <a:r>
              <a:rPr lang="es-ES" dirty="0"/>
              <a:t> </a:t>
            </a:r>
            <a:r>
              <a:rPr lang="es-ES" dirty="0" smtClean="0"/>
              <a:t>futuras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4" name="Rectángulo 3"/>
          <p:cNvSpPr/>
          <p:nvPr/>
        </p:nvSpPr>
        <p:spPr>
          <a:xfrm>
            <a:off x="2849592" y="2928538"/>
            <a:ext cx="847689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/>
              <a:t>•	Mejora de la interfaz en </a:t>
            </a:r>
            <a:r>
              <a:rPr lang="es-ES" sz="2400" dirty="0" smtClean="0"/>
              <a:t>general</a:t>
            </a:r>
            <a:endParaRPr lang="es-ES" sz="2400" dirty="0"/>
          </a:p>
          <a:p>
            <a:r>
              <a:rPr lang="es-ES" sz="2400" dirty="0"/>
              <a:t>•	</a:t>
            </a:r>
            <a:r>
              <a:rPr lang="es-ES" sz="2400" dirty="0" smtClean="0"/>
              <a:t>Mejora </a:t>
            </a:r>
            <a:r>
              <a:rPr lang="es-ES" sz="2400" dirty="0"/>
              <a:t>en la estructura de la base de </a:t>
            </a:r>
            <a:r>
              <a:rPr lang="es-ES" sz="2400" dirty="0" smtClean="0"/>
              <a:t>datos</a:t>
            </a:r>
            <a:endParaRPr lang="es-ES" sz="2400" dirty="0"/>
          </a:p>
          <a:p>
            <a:r>
              <a:rPr lang="es-ES" sz="2400" dirty="0"/>
              <a:t>•	Corrección de errores detectados.</a:t>
            </a:r>
          </a:p>
          <a:p>
            <a:r>
              <a:rPr lang="es-ES" sz="2400" dirty="0"/>
              <a:t>•	</a:t>
            </a:r>
            <a:r>
              <a:rPr lang="es-ES" sz="2400" dirty="0" smtClean="0"/>
              <a:t>Generar informes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1164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C2A41D-6B6E-4DD0-A7BD-E8CA001266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3669" y="2213991"/>
            <a:ext cx="8566967" cy="823913"/>
          </a:xfrm>
        </p:spPr>
        <p:txBody>
          <a:bodyPr rtlCol="0">
            <a:normAutofit/>
          </a:bodyPr>
          <a:lstStyle/>
          <a:p>
            <a:r>
              <a:rPr lang="es-ES" sz="2000" dirty="0" smtClean="0"/>
              <a:t>Flotas grandes de vehículos de transporte logístico y personal en mi ámbito de trabajo. </a:t>
            </a:r>
            <a:endParaRPr lang="es-ES" sz="20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37E30B-392D-4691-8125-129E25AAA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Motivación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743669" y="3771675"/>
            <a:ext cx="8566967" cy="658664"/>
          </a:xfrm>
        </p:spPr>
        <p:txBody>
          <a:bodyPr>
            <a:noAutofit/>
          </a:bodyPr>
          <a:lstStyle/>
          <a:p>
            <a:r>
              <a:rPr lang="es-ES" sz="1800" dirty="0" smtClean="0"/>
              <a:t>Almacenamiento digital de datos en hojas de calculo, documentos de texto y pizarras de pared. </a:t>
            </a:r>
            <a:endParaRPr lang="es-ES" sz="1800" dirty="0"/>
          </a:p>
        </p:txBody>
      </p:sp>
      <p:pic>
        <p:nvPicPr>
          <p:cNvPr id="5" name="Gráfico 4" descr="Objetivo">
            <a:extLst>
              <a:ext uri="{FF2B5EF4-FFF2-40B4-BE49-F238E27FC236}">
                <a16:creationId xmlns:a16="http://schemas.microsoft.com/office/drawing/2014/main" id="{28F7ACE2-5D39-488F-AF39-9DEDFF0FF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27985" y="753228"/>
            <a:ext cx="936000" cy="9360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0523" y="86528"/>
            <a:ext cx="798645" cy="426757"/>
          </a:xfrm>
          <a:prstGeom prst="rect">
            <a:avLst/>
          </a:prstGeom>
        </p:spPr>
      </p:pic>
      <p:sp>
        <p:nvSpPr>
          <p:cNvPr id="7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743667" y="4664599"/>
            <a:ext cx="8566967" cy="823913"/>
          </a:xfrm>
        </p:spPr>
        <p:txBody>
          <a:bodyPr>
            <a:normAutofit fontScale="92500" lnSpcReduction="20000"/>
          </a:bodyPr>
          <a:lstStyle/>
          <a:p>
            <a:r>
              <a:rPr lang="es-ES" sz="1800" b="1" u="sng" dirty="0"/>
              <a:t>¿Qué origina?</a:t>
            </a:r>
          </a:p>
          <a:p>
            <a:r>
              <a:rPr lang="es-ES" sz="1800" b="1" u="sng" dirty="0" smtClean="0"/>
              <a:t>Errores en la transcripción de datos, duplicidad de documentos, borrados erróneos, perdida de documentos…</a:t>
            </a:r>
            <a:endParaRPr lang="es-ES" sz="1800" b="1" u="sng" dirty="0"/>
          </a:p>
        </p:txBody>
      </p:sp>
      <p:sp>
        <p:nvSpPr>
          <p:cNvPr id="9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743669" y="5722772"/>
            <a:ext cx="8566967" cy="574510"/>
          </a:xfrm>
        </p:spPr>
        <p:txBody>
          <a:bodyPr>
            <a:normAutofit lnSpcReduction="10000"/>
          </a:bodyPr>
          <a:lstStyle/>
          <a:p>
            <a:r>
              <a:rPr lang="es-ES" sz="1800" dirty="0" smtClean="0"/>
              <a:t>Surge la necesidad de una </a:t>
            </a:r>
            <a:r>
              <a:rPr lang="es-ES" sz="1800" u="sng" dirty="0" smtClean="0"/>
              <a:t>aplicación móvil</a:t>
            </a:r>
            <a:r>
              <a:rPr lang="es-ES" sz="1800" dirty="0" smtClean="0"/>
              <a:t> para gestionar datos de vehículos y su estado.</a:t>
            </a:r>
            <a:endParaRPr lang="es-ES" sz="1800" dirty="0"/>
          </a:p>
        </p:txBody>
      </p:sp>
      <p:sp>
        <p:nvSpPr>
          <p:cNvPr id="6" name="Rectángulo 5"/>
          <p:cNvSpPr/>
          <p:nvPr/>
        </p:nvSpPr>
        <p:spPr>
          <a:xfrm>
            <a:off x="743669" y="3140943"/>
            <a:ext cx="81932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El personal trabaja en el garaje y no en las oficinas.</a:t>
            </a:r>
          </a:p>
        </p:txBody>
      </p:sp>
    </p:spTree>
    <p:extLst>
      <p:ext uri="{BB962C8B-B14F-4D97-AF65-F5344CB8AC3E}">
        <p14:creationId xmlns:p14="http://schemas.microsoft.com/office/powerpoint/2010/main" val="78280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Objetivos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B23205-1719-4B43-A690-268E347D3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988" y="2336873"/>
            <a:ext cx="4698358" cy="2157489"/>
          </a:xfrm>
        </p:spPr>
        <p:txBody>
          <a:bodyPr rtlCol="0"/>
          <a:lstStyle/>
          <a:p>
            <a:pPr rtl="0"/>
            <a:r>
              <a:rPr lang="es-ES" u="sng" dirty="0" smtClean="0"/>
              <a:t>Objetivos generales</a:t>
            </a:r>
          </a:p>
          <a:p>
            <a:pPr lvl="1"/>
            <a:r>
              <a:rPr lang="es-ES" dirty="0" smtClean="0"/>
              <a:t>Digitalizar datos de la empresa</a:t>
            </a:r>
          </a:p>
          <a:p>
            <a:pPr lvl="1"/>
            <a:r>
              <a:rPr lang="es-ES" dirty="0" smtClean="0"/>
              <a:t>Disponibilidad con terminales móviles</a:t>
            </a:r>
          </a:p>
          <a:p>
            <a:pPr lvl="1"/>
            <a:r>
              <a:rPr lang="es-ES" dirty="0" smtClean="0"/>
              <a:t>Actualización y control de datos de los vehículos</a:t>
            </a:r>
          </a:p>
          <a:p>
            <a:pPr rtl="0"/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5DB23205-1719-4B43-A690-268E347D3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91037" y="2336873"/>
            <a:ext cx="4698358" cy="2157489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es-ES" u="sng" dirty="0" smtClean="0"/>
              <a:t>Objetivos específicos</a:t>
            </a:r>
          </a:p>
          <a:p>
            <a:pPr lvl="1"/>
            <a:r>
              <a:rPr lang="es-ES" dirty="0" smtClean="0"/>
              <a:t>Ahorro de infraestructura de datos.</a:t>
            </a:r>
            <a:endParaRPr lang="es-ES" dirty="0" smtClean="0"/>
          </a:p>
          <a:p>
            <a:pPr lvl="1"/>
            <a:r>
              <a:rPr lang="es-ES" dirty="0" smtClean="0"/>
              <a:t>Interfaz </a:t>
            </a:r>
            <a:r>
              <a:rPr lang="es-ES" dirty="0" err="1" smtClean="0"/>
              <a:t>intutitiva</a:t>
            </a:r>
            <a:endParaRPr lang="es-ES" dirty="0" smtClean="0"/>
          </a:p>
          <a:p>
            <a:pPr lvl="1"/>
            <a:r>
              <a:rPr lang="es-ES" dirty="0" smtClean="0"/>
              <a:t>Sistema de autenticación y roles</a:t>
            </a:r>
          </a:p>
          <a:p>
            <a:pPr lvl="1"/>
            <a:r>
              <a:rPr lang="es-ES" dirty="0" smtClean="0"/>
              <a:t>Avisos sobre fallos y fechas de ITV</a:t>
            </a:r>
          </a:p>
          <a:p>
            <a:pPr lvl="1"/>
            <a:r>
              <a:rPr lang="es-ES" dirty="0" smtClean="0"/>
              <a:t>Listados de vehículos, servicios, ITV, alertas, e inventario.</a:t>
            </a:r>
          </a:p>
          <a:p>
            <a:pPr lvl="1"/>
            <a:endParaRPr lang="es-ES" dirty="0" smtClean="0"/>
          </a:p>
          <a:p>
            <a:pPr rtl="0"/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0520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Metodología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B23205-1719-4B43-A690-268E347D3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7311" y="2328247"/>
            <a:ext cx="4698358" cy="492592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s-ES" u="sng" dirty="0" smtClean="0"/>
              <a:t>Cascada con retroalimentación</a:t>
            </a:r>
            <a:endParaRPr lang="es-ES" u="sng" dirty="0" smtClean="0"/>
          </a:p>
          <a:p>
            <a:pPr lvl="1"/>
            <a:endParaRPr lang="es-ES" dirty="0" smtClean="0"/>
          </a:p>
          <a:p>
            <a:pPr rtl="0"/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pic>
        <p:nvPicPr>
          <p:cNvPr id="7" name="Marcador de contenido 6" descr="El modelo en cascada en el desarrollo de software - IONOS"/>
          <p:cNvPicPr>
            <a:picLocks noGrp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08" y="2881224"/>
            <a:ext cx="6826052" cy="36921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21567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Metodología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B23205-1719-4B43-A690-268E347D3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02805" y="2190225"/>
            <a:ext cx="4698358" cy="492592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es-ES" u="sng" dirty="0" err="1" smtClean="0"/>
              <a:t>Kanban</a:t>
            </a:r>
            <a:endParaRPr lang="es-ES" u="sng" dirty="0" smtClean="0"/>
          </a:p>
          <a:p>
            <a:pPr lvl="1"/>
            <a:endParaRPr lang="es-ES" dirty="0" smtClean="0"/>
          </a:p>
          <a:p>
            <a:pPr rtl="0"/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pic>
        <p:nvPicPr>
          <p:cNvPr id="8" name="Marcador de contenido 7"/>
          <p:cNvPicPr>
            <a:picLocks noGrp="1"/>
          </p:cNvPicPr>
          <p:nvPr>
            <p:ph sz="half"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6716" y="2682817"/>
            <a:ext cx="6305910" cy="3985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76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Ciclo de vida del proyecto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B23205-1719-4B43-A690-268E347D3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10434" y="2983853"/>
            <a:ext cx="8211868" cy="2157489"/>
          </a:xfrm>
        </p:spPr>
        <p:txBody>
          <a:bodyPr rtlCol="0">
            <a:normAutofit/>
          </a:bodyPr>
          <a:lstStyle/>
          <a:p>
            <a:pPr rtl="0"/>
            <a:r>
              <a:rPr lang="es-ES" u="sng" dirty="0" smtClean="0"/>
              <a:t>Iniciación y planificación</a:t>
            </a:r>
          </a:p>
          <a:p>
            <a:pPr lvl="1"/>
            <a:r>
              <a:rPr lang="es-ES" dirty="0" err="1" smtClean="0"/>
              <a:t>Iniciaciación</a:t>
            </a:r>
            <a:r>
              <a:rPr lang="es-ES" dirty="0" smtClean="0"/>
              <a:t> -&gt; Idea y necesidad a cubrir</a:t>
            </a:r>
          </a:p>
          <a:p>
            <a:pPr lvl="1"/>
            <a:r>
              <a:rPr lang="es-ES" dirty="0" smtClean="0"/>
              <a:t>Planificación -&gt; Estudio de mercado</a:t>
            </a:r>
          </a:p>
          <a:p>
            <a:pPr lvl="1"/>
            <a:r>
              <a:rPr lang="es-ES" dirty="0" smtClean="0"/>
              <a:t>Ejecución -&gt; Ciclo de vida del software</a:t>
            </a:r>
          </a:p>
          <a:p>
            <a:pPr lvl="1"/>
            <a:r>
              <a:rPr lang="es-ES" dirty="0" smtClean="0"/>
              <a:t>Supervisión -&gt; Revisión de diagrama de Gantt</a:t>
            </a:r>
          </a:p>
          <a:p>
            <a:pPr lvl="1"/>
            <a:r>
              <a:rPr lang="es-ES" dirty="0" smtClean="0"/>
              <a:t>Cierre -&gt; Juicio crítico y mantenimiento de software</a:t>
            </a:r>
          </a:p>
          <a:p>
            <a:pPr lvl="1"/>
            <a:endParaRPr lang="es-ES" dirty="0" smtClean="0"/>
          </a:p>
          <a:p>
            <a:pPr lvl="1"/>
            <a:endParaRPr lang="es-ES" dirty="0" smtClean="0"/>
          </a:p>
          <a:p>
            <a:pPr rtl="0"/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1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Tecnologías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pic>
        <p:nvPicPr>
          <p:cNvPr id="1026" name="Picture 2" descr="upload.wikimedia.org/wikipedia/commons/thumb/9/..."/>
          <p:cNvPicPr>
            <a:picLocks noGrp="1" noChangeAspect="1" noChangeArrowheads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356" y="3374679"/>
            <a:ext cx="1572854" cy="1572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oogle Developers: Android Studio 4.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0839" y="3176796"/>
            <a:ext cx="1832401" cy="182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irebase · GitHub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352" y="3100963"/>
            <a:ext cx="1980495" cy="198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72634" y="2907102"/>
            <a:ext cx="2605177" cy="260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734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D0989-E3E5-41DB-A78D-61E199491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Estimación de recursos y planificación</a:t>
            </a:r>
            <a:endParaRPr lang="es-ES" dirty="0"/>
          </a:p>
        </p:txBody>
      </p:sp>
      <p:pic>
        <p:nvPicPr>
          <p:cNvPr id="6" name="Gráfico 5" descr="Aprendizaje">
            <a:extLst>
              <a:ext uri="{FF2B5EF4-FFF2-40B4-BE49-F238E27FC236}">
                <a16:creationId xmlns:a16="http://schemas.microsoft.com/office/drawing/2014/main" id="{FE130EDC-6F0A-417B-A698-CF2C65F0A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946" y="613889"/>
            <a:ext cx="1440000" cy="1440000"/>
          </a:xfrm>
          <a:prstGeom prst="rect">
            <a:avLst/>
          </a:prstGeom>
        </p:spPr>
      </p:pic>
      <p:sp>
        <p:nvSpPr>
          <p:cNvPr id="5" name="AutoShape 10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AutoShape 12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AutoShape 16" descr="Kotlin y Android | Desarrolladores de Android | Android Developer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12" name="Marcador de contenido 11"/>
          <p:cNvPicPr>
            <a:picLocks noGrp="1"/>
          </p:cNvPicPr>
          <p:nvPr>
            <p:ph sz="half"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6220" y="2097088"/>
            <a:ext cx="8204710" cy="2222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agen 12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35"/>
          <a:stretch/>
        </p:blipFill>
        <p:spPr bwMode="auto">
          <a:xfrm>
            <a:off x="2026220" y="4430227"/>
            <a:ext cx="8204710" cy="2289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3755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í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Custom 11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450823_TF67421116" id="{617D91CD-E3B3-4AD8-A8CD-D0AB6ADBAE12}" vid="{B870BB49-4ED5-4981-80BC-4E8F45A370B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1DDD245-D6FC-4A3B-8DDB-348DE94B95C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F5873FAD-10D7-4DE7-A029-14288C05F59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6F43F-4C69-4843-A937-9D003759F9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Reflexión acerca del aprendizaje </Template>
  <TotalTime>0</TotalTime>
  <Words>2391</Words>
  <Application>Microsoft Office PowerPoint</Application>
  <PresentationFormat>Panorámica</PresentationFormat>
  <Paragraphs>277</Paragraphs>
  <Slides>20</Slides>
  <Notes>20</Notes>
  <HiddenSlides>0</HiddenSlides>
  <MMClips>0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7" baseType="lpstr">
      <vt:lpstr>Arial</vt:lpstr>
      <vt:lpstr>Calibri</vt:lpstr>
      <vt:lpstr>Lato</vt:lpstr>
      <vt:lpstr>Segoe UI</vt:lpstr>
      <vt:lpstr>Trebuchet MS</vt:lpstr>
      <vt:lpstr>Berlín</vt:lpstr>
      <vt:lpstr>Dibujo de Microsoft Visio</vt:lpstr>
      <vt:lpstr>Vehiclegest</vt:lpstr>
      <vt:lpstr>¿Qué es y para que sirve Vehiclegest?</vt:lpstr>
      <vt:lpstr>Motivación</vt:lpstr>
      <vt:lpstr>Objetivos</vt:lpstr>
      <vt:lpstr>Metodología</vt:lpstr>
      <vt:lpstr>Metodología</vt:lpstr>
      <vt:lpstr>Ciclo de vida del proyecto</vt:lpstr>
      <vt:lpstr>Tecnologías</vt:lpstr>
      <vt:lpstr>Estimación de recursos y planificación</vt:lpstr>
      <vt:lpstr>Analísis del proyecto</vt:lpstr>
      <vt:lpstr>Diagrama entidad-relación</vt:lpstr>
      <vt:lpstr>Diagrama entidad-relación</vt:lpstr>
      <vt:lpstr>Diagrama de clases</vt:lpstr>
      <vt:lpstr>Diagrama de casos de uso</vt:lpstr>
      <vt:lpstr>Implementación</vt:lpstr>
      <vt:lpstr>Implementación</vt:lpstr>
      <vt:lpstr>Implementación</vt:lpstr>
      <vt:lpstr>Implementación</vt:lpstr>
      <vt:lpstr>Conclusiones</vt:lpstr>
      <vt:lpstr>Vias futuras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2022-11-28T19:34:44Z</dcterms:created>
  <dcterms:modified xsi:type="dcterms:W3CDTF">2022-12-05T22:37:38Z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